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9" r:id="rId4"/>
    <p:sldId id="268" r:id="rId5"/>
    <p:sldId id="270" r:id="rId6"/>
    <p:sldId id="271" r:id="rId7"/>
    <p:sldId id="260" r:id="rId8"/>
    <p:sldId id="261" r:id="rId9"/>
    <p:sldId id="272" r:id="rId10"/>
    <p:sldId id="262" r:id="rId11"/>
    <p:sldId id="263" r:id="rId12"/>
    <p:sldId id="264" r:id="rId13"/>
    <p:sldId id="273" r:id="rId14"/>
    <p:sldId id="265" r:id="rId15"/>
    <p:sldId id="267"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adrjerezcostanoroeste.com/porfolio/tierra-de-oportunidad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ierradeoportunidades.caixabank.com/hom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aixabank.es/tierradeoportunidad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solidFill>
                  <a:srgbClr val="00B0F0"/>
                </a:solidFill>
              </a:rPr>
              <a:t>Tierra de </a:t>
            </a:r>
            <a:r>
              <a:rPr dirty="0" err="1" smtClean="0">
                <a:solidFill>
                  <a:srgbClr val="00B0F0"/>
                </a:solidFill>
              </a:rPr>
              <a:t>Oportunidades</a:t>
            </a:r>
            <a:endParaRPr dirty="0">
              <a:solidFill>
                <a:srgbClr val="00B0F0"/>
              </a:solidFill>
            </a:endParaRPr>
          </a:p>
        </p:txBody>
      </p:sp>
      <p:sp>
        <p:nvSpPr>
          <p:cNvPr id="3" name="Content Placeholder 2"/>
          <p:cNvSpPr>
            <a:spLocks noGrp="1"/>
          </p:cNvSpPr>
          <p:nvPr>
            <p:ph idx="1"/>
          </p:nvPr>
        </p:nvSpPr>
        <p:spPr/>
        <p:txBody>
          <a:bodyPr/>
          <a:lstStyle/>
          <a:p>
            <a:pPr marL="0" indent="0" algn="ctr">
              <a:buNone/>
            </a:pPr>
            <a:r>
              <a:rPr dirty="0" err="1"/>
              <a:t>Programa</a:t>
            </a:r>
            <a:r>
              <a:rPr dirty="0"/>
              <a:t> de </a:t>
            </a:r>
            <a:r>
              <a:rPr dirty="0" err="1"/>
              <a:t>Acción</a:t>
            </a:r>
            <a:r>
              <a:rPr dirty="0"/>
              <a:t> Social de </a:t>
            </a:r>
            <a:r>
              <a:rPr dirty="0" err="1"/>
              <a:t>CaixaBank</a:t>
            </a:r>
            <a:r>
              <a:rPr dirty="0"/>
              <a:t> </a:t>
            </a:r>
            <a:endParaRPr lang="es-ES" dirty="0" smtClean="0"/>
          </a:p>
          <a:p>
            <a:pPr marL="0" indent="0" algn="ctr">
              <a:buNone/>
            </a:pPr>
            <a:r>
              <a:rPr dirty="0" smtClean="0"/>
              <a:t>para </a:t>
            </a:r>
            <a:r>
              <a:rPr dirty="0" err="1"/>
              <a:t>impulsar</a:t>
            </a:r>
            <a:r>
              <a:rPr dirty="0"/>
              <a:t> el </a:t>
            </a:r>
            <a:r>
              <a:rPr dirty="0" err="1"/>
              <a:t>emprendimiento</a:t>
            </a:r>
            <a:r>
              <a:rPr dirty="0"/>
              <a:t> </a:t>
            </a:r>
            <a:r>
              <a:rPr dirty="0" smtClean="0"/>
              <a:t>rural</a:t>
            </a:r>
            <a:r>
              <a:rPr lang="es-ES" dirty="0" smtClean="0"/>
              <a:t>, </a:t>
            </a:r>
          </a:p>
          <a:p>
            <a:pPr marL="0" indent="0" algn="ctr">
              <a:buNone/>
            </a:pPr>
            <a:r>
              <a:rPr lang="es-ES" dirty="0" smtClean="0"/>
              <a:t>la </a:t>
            </a:r>
            <a:r>
              <a:rPr lang="es-ES" dirty="0"/>
              <a:t>fijación de población en el entorno rural</a:t>
            </a:r>
            <a:r>
              <a:rPr dirty="0" smtClean="0"/>
              <a:t> </a:t>
            </a:r>
            <a:endParaRPr lang="es-ES" dirty="0" smtClean="0"/>
          </a:p>
          <a:p>
            <a:pPr marL="0" indent="0" algn="ctr">
              <a:buNone/>
            </a:pPr>
            <a:r>
              <a:rPr dirty="0" smtClean="0"/>
              <a:t>y </a:t>
            </a:r>
            <a:r>
              <a:rPr dirty="0"/>
              <a:t>la </a:t>
            </a:r>
            <a:r>
              <a:rPr dirty="0" err="1"/>
              <a:t>creación</a:t>
            </a:r>
            <a:r>
              <a:rPr dirty="0"/>
              <a:t> de </a:t>
            </a:r>
            <a:r>
              <a:rPr dirty="0" err="1" smtClean="0"/>
              <a:t>empleo</a:t>
            </a:r>
            <a:r>
              <a:rPr lang="es-ES" dirty="0" smtClean="0"/>
              <a:t>.</a:t>
            </a:r>
            <a:endParaRPr dirty="0"/>
          </a:p>
        </p:txBody>
      </p:sp>
      <p:pic>
        <p:nvPicPr>
          <p:cNvPr id="4" name="Imagen 3" descr="https://adrjerezcostanoroeste.com/wp-content/uploads/2024/11/Encabezado-formulario-tierra-de-talentos-1-1024x256.png"/>
          <p:cNvPicPr/>
          <p:nvPr/>
        </p:nvPicPr>
        <p:blipFill>
          <a:blip r:embed="rId2">
            <a:extLst>
              <a:ext uri="{28A0092B-C50C-407E-A947-70E740481C1C}">
                <a14:useLocalDpi xmlns:a14="http://schemas.microsoft.com/office/drawing/2010/main" val="0"/>
              </a:ext>
            </a:extLst>
          </a:blip>
          <a:srcRect/>
          <a:stretch>
            <a:fillRect/>
          </a:stretch>
        </p:blipFill>
        <p:spPr bwMode="auto">
          <a:xfrm>
            <a:off x="0" y="4227703"/>
            <a:ext cx="9144000" cy="263029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smtClean="0">
                <a:solidFill>
                  <a:srgbClr val="00B0F0"/>
                </a:solidFill>
              </a:rPr>
              <a:t>Plazos</a:t>
            </a:r>
            <a:endParaRPr dirty="0">
              <a:solidFill>
                <a:srgbClr val="00B0F0"/>
              </a:solidFill>
            </a:endParaRPr>
          </a:p>
        </p:txBody>
      </p:sp>
      <p:sp>
        <p:nvSpPr>
          <p:cNvPr id="3" name="Content Placeholder 2"/>
          <p:cNvSpPr>
            <a:spLocks noGrp="1"/>
          </p:cNvSpPr>
          <p:nvPr>
            <p:ph idx="1"/>
          </p:nvPr>
        </p:nvSpPr>
        <p:spPr/>
        <p:txBody>
          <a:bodyPr>
            <a:normAutofit fontScale="85000" lnSpcReduction="20000"/>
          </a:bodyPr>
          <a:lstStyle/>
          <a:p>
            <a:r>
              <a:rPr lang="es-ES" dirty="0"/>
              <a:t>El plazo de presentación de solicitudes será desde el </a:t>
            </a:r>
            <a:r>
              <a:rPr lang="es-ES" dirty="0">
                <a:solidFill>
                  <a:srgbClr val="00B0F0"/>
                </a:solidFill>
              </a:rPr>
              <a:t>14 de mayo de 2026</a:t>
            </a:r>
            <a:r>
              <a:rPr lang="es-ES" dirty="0"/>
              <a:t>, a las 11:00 horas, hasta el </a:t>
            </a:r>
            <a:r>
              <a:rPr lang="es-ES" dirty="0">
                <a:solidFill>
                  <a:srgbClr val="00B0F0"/>
                </a:solidFill>
              </a:rPr>
              <a:t>4 de junio de 2026</a:t>
            </a:r>
            <a:r>
              <a:rPr lang="es-ES" dirty="0"/>
              <a:t>, a las 17:00 horas. </a:t>
            </a:r>
          </a:p>
          <a:p>
            <a:r>
              <a:rPr lang="es-ES" dirty="0"/>
              <a:t>No se aceptarán solicitudes que no estén debidamente rellenadas, que sean presentadas por otra vía o que se presenten fuera de plazo. </a:t>
            </a:r>
          </a:p>
          <a:p>
            <a:r>
              <a:rPr lang="es-ES" dirty="0"/>
              <a:t>Tras la presentación de la documentación, la candidata podrá remediar cualquier error en la documentación aportada hasta la fecha de cierre presentación de solicitudes.</a:t>
            </a:r>
          </a:p>
          <a:p>
            <a:r>
              <a:rPr lang="es-ES" dirty="0"/>
              <a:t>El plazo para concurrir a la Convocatoria es simultáneo y común para todo el país.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solidFill>
                  <a:srgbClr val="00B0F0"/>
                </a:solidFill>
              </a:rPr>
              <a:t>Criterios</a:t>
            </a:r>
            <a:r>
              <a:rPr dirty="0">
                <a:solidFill>
                  <a:srgbClr val="00B0F0"/>
                </a:solidFill>
              </a:rPr>
              <a:t> de </a:t>
            </a:r>
            <a:r>
              <a:rPr dirty="0" err="1">
                <a:solidFill>
                  <a:srgbClr val="00B0F0"/>
                </a:solidFill>
              </a:rPr>
              <a:t>Valoración</a:t>
            </a:r>
            <a:endParaRPr dirty="0">
              <a:solidFill>
                <a:srgbClr val="00B0F0"/>
              </a:solidFill>
            </a:endParaRPr>
          </a:p>
        </p:txBody>
      </p:sp>
      <p:sp>
        <p:nvSpPr>
          <p:cNvPr id="3" name="Content Placeholder 2"/>
          <p:cNvSpPr>
            <a:spLocks noGrp="1"/>
          </p:cNvSpPr>
          <p:nvPr>
            <p:ph idx="1"/>
          </p:nvPr>
        </p:nvSpPr>
        <p:spPr/>
        <p:txBody>
          <a:bodyPr>
            <a:normAutofit fontScale="70000" lnSpcReduction="20000"/>
          </a:bodyPr>
          <a:lstStyle/>
          <a:p>
            <a:pPr marL="0" indent="0">
              <a:buNone/>
            </a:pPr>
            <a:r>
              <a:rPr lang="es-ES" dirty="0" smtClean="0"/>
              <a:t>En </a:t>
            </a:r>
            <a:r>
              <a:rPr lang="es-ES" dirty="0"/>
              <a:t>aquellas solicitudes que se cumplan los requisitos solicitados, se valorarán favorablemente: </a:t>
            </a:r>
          </a:p>
          <a:p>
            <a:pPr marL="0" indent="0">
              <a:buNone/>
            </a:pPr>
            <a:r>
              <a:rPr lang="es-ES" dirty="0"/>
              <a:t> </a:t>
            </a:r>
          </a:p>
          <a:p>
            <a:r>
              <a:rPr lang="es-ES" dirty="0" smtClean="0"/>
              <a:t>Localidades </a:t>
            </a:r>
            <a:r>
              <a:rPr lang="es-ES" dirty="0"/>
              <a:t>con mayor riesgo de despoblación. </a:t>
            </a:r>
          </a:p>
          <a:p>
            <a:r>
              <a:rPr lang="es-ES" dirty="0" smtClean="0"/>
              <a:t>Grado </a:t>
            </a:r>
            <a:r>
              <a:rPr lang="es-ES" dirty="0"/>
              <a:t>de concreción y consistencia del plan de negocio. </a:t>
            </a:r>
          </a:p>
          <a:p>
            <a:r>
              <a:rPr lang="es-ES" dirty="0" smtClean="0"/>
              <a:t>Carácter </a:t>
            </a:r>
            <a:r>
              <a:rPr lang="es-ES" dirty="0"/>
              <a:t>innovador del producto y/o servicio. </a:t>
            </a:r>
          </a:p>
          <a:p>
            <a:r>
              <a:rPr lang="es-ES" dirty="0" smtClean="0"/>
              <a:t>Impacto </a:t>
            </a:r>
            <a:r>
              <a:rPr lang="es-ES" dirty="0"/>
              <a:t>social y potencial de creación de empleo en municipios de escasa población. </a:t>
            </a:r>
          </a:p>
          <a:p>
            <a:r>
              <a:rPr lang="es-ES" dirty="0" smtClean="0"/>
              <a:t>Potencial </a:t>
            </a:r>
            <a:r>
              <a:rPr lang="es-ES" dirty="0"/>
              <a:t>de desarrollo, crecimiento o réplica. </a:t>
            </a:r>
          </a:p>
          <a:p>
            <a:r>
              <a:rPr lang="es-ES" dirty="0" smtClean="0"/>
              <a:t>Nivel </a:t>
            </a:r>
            <a:r>
              <a:rPr lang="es-ES" dirty="0"/>
              <a:t>de implicación real del equipo emprendedor. </a:t>
            </a:r>
          </a:p>
          <a:p>
            <a:r>
              <a:rPr lang="es-ES" dirty="0" smtClean="0"/>
              <a:t>Perfil </a:t>
            </a:r>
            <a:r>
              <a:rPr lang="es-ES" dirty="0"/>
              <a:t>y trayectoria del equipo emprendedor. </a:t>
            </a:r>
          </a:p>
          <a:p>
            <a:r>
              <a:rPr lang="es-ES" dirty="0" smtClean="0"/>
              <a:t>Viabilidad </a:t>
            </a:r>
            <a:r>
              <a:rPr lang="es-ES" dirty="0"/>
              <a:t>y sostenibilidad económica del proyecto, implicación de otros financiadores </a:t>
            </a:r>
          </a:p>
          <a:p>
            <a:pPr marL="0" indent="0">
              <a:buNone/>
            </a:pP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solidFill>
                  <a:srgbClr val="00B0F0"/>
                </a:solidFill>
              </a:rPr>
              <a:t>Resolución </a:t>
            </a:r>
          </a:p>
        </p:txBody>
      </p:sp>
      <p:sp>
        <p:nvSpPr>
          <p:cNvPr id="3" name="Content Placeholder 2"/>
          <p:cNvSpPr>
            <a:spLocks noGrp="1"/>
          </p:cNvSpPr>
          <p:nvPr>
            <p:ph idx="1"/>
          </p:nvPr>
        </p:nvSpPr>
        <p:spPr/>
        <p:txBody>
          <a:bodyPr>
            <a:normAutofit fontScale="77500" lnSpcReduction="20000"/>
          </a:bodyPr>
          <a:lstStyle/>
          <a:p>
            <a:r>
              <a:rPr lang="es-ES" dirty="0"/>
              <a:t>Los proyectos serán analizados y priorizados por un comité de evaluación formado por representantes del GDR y de </a:t>
            </a:r>
            <a:r>
              <a:rPr lang="es-ES" dirty="0" err="1"/>
              <a:t>CaixaBank</a:t>
            </a:r>
            <a:r>
              <a:rPr lang="es-ES" dirty="0"/>
              <a:t>, elegidos entre ambas partes de manera consensuada. </a:t>
            </a:r>
          </a:p>
          <a:p>
            <a:pPr marL="0" indent="0">
              <a:buNone/>
            </a:pPr>
            <a:endParaRPr lang="es-ES" dirty="0"/>
          </a:p>
          <a:p>
            <a:r>
              <a:rPr lang="es-ES" dirty="0"/>
              <a:t>El </a:t>
            </a:r>
            <a:r>
              <a:rPr lang="es-ES" b="1" dirty="0">
                <a:solidFill>
                  <a:srgbClr val="00B0F0"/>
                </a:solidFill>
              </a:rPr>
              <a:t>fallo de la convocatoria se realizará antes del 30 de junio de 2026</a:t>
            </a:r>
            <a:r>
              <a:rPr lang="es-ES" dirty="0">
                <a:solidFill>
                  <a:srgbClr val="00B0F0"/>
                </a:solidFill>
              </a:rPr>
              <a:t> </a:t>
            </a:r>
            <a:r>
              <a:rPr lang="es-ES" dirty="0"/>
              <a:t>y se comunicará a través de la plataforma online del programa, así como por parte de la entidad colaboradora, por correo electrónico, a todos los proyectos presentados, tanto si han sido premiados como si no. </a:t>
            </a:r>
            <a:endParaRPr lang="es-ES" dirty="0" smtClean="0"/>
          </a:p>
          <a:p>
            <a:endParaRPr lang="es-ES" dirty="0"/>
          </a:p>
          <a:p>
            <a:r>
              <a:rPr lang="es-ES" dirty="0"/>
              <a:t>Además, los seleccionados se publicarán en la web tierradeoportunidades.caixabank.com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smtClean="0">
                <a:solidFill>
                  <a:srgbClr val="00B0F0"/>
                </a:solidFill>
              </a:rPr>
              <a:t>Reconocimientos y Premios</a:t>
            </a:r>
            <a:endParaRPr lang="es-ES" dirty="0">
              <a:solidFill>
                <a:srgbClr val="00B0F0"/>
              </a:solidFill>
            </a:endParaRPr>
          </a:p>
        </p:txBody>
      </p:sp>
      <p:sp>
        <p:nvSpPr>
          <p:cNvPr id="3" name="Content Placeholder 2"/>
          <p:cNvSpPr>
            <a:spLocks noGrp="1"/>
          </p:cNvSpPr>
          <p:nvPr>
            <p:ph idx="1"/>
          </p:nvPr>
        </p:nvSpPr>
        <p:spPr/>
        <p:txBody>
          <a:bodyPr>
            <a:normAutofit fontScale="70000" lnSpcReduction="20000"/>
          </a:bodyPr>
          <a:lstStyle/>
          <a:p>
            <a:pPr marL="0" indent="0">
              <a:buNone/>
            </a:pPr>
            <a:r>
              <a:rPr lang="es-ES" dirty="0"/>
              <a:t>Se seleccionarán cuatro proyectos por cada zona geográfica representada por cada entidad colaboradora, que recibirán los siguientes reconocimientos:</a:t>
            </a:r>
          </a:p>
          <a:p>
            <a:pPr marL="0" indent="0">
              <a:buNone/>
            </a:pPr>
            <a:endParaRPr lang="es-ES" dirty="0"/>
          </a:p>
          <a:p>
            <a:r>
              <a:rPr lang="es-ES" dirty="0" smtClean="0"/>
              <a:t>Apoyo </a:t>
            </a:r>
            <a:r>
              <a:rPr lang="es-ES" dirty="0"/>
              <a:t>económico de 1.000 euros netos a su </a:t>
            </a:r>
            <a:r>
              <a:rPr lang="es-ES" dirty="0" smtClean="0"/>
              <a:t>iniciativa.</a:t>
            </a:r>
            <a:endParaRPr lang="es-ES" dirty="0"/>
          </a:p>
          <a:p>
            <a:pPr marL="0" indent="0">
              <a:buNone/>
            </a:pPr>
            <a:endParaRPr lang="es-ES" dirty="0"/>
          </a:p>
          <a:p>
            <a:r>
              <a:rPr lang="es-ES" dirty="0" smtClean="0"/>
              <a:t>Plan </a:t>
            </a:r>
            <a:r>
              <a:rPr lang="es-ES" dirty="0"/>
              <a:t>de </a:t>
            </a:r>
            <a:r>
              <a:rPr lang="es-ES" dirty="0" err="1"/>
              <a:t>visibilización</a:t>
            </a:r>
            <a:r>
              <a:rPr lang="es-ES" dirty="0"/>
              <a:t> y divulgación del </a:t>
            </a:r>
            <a:r>
              <a:rPr lang="es-ES" dirty="0" smtClean="0"/>
              <a:t>proyecto.</a:t>
            </a:r>
            <a:endParaRPr lang="es-ES" dirty="0"/>
          </a:p>
          <a:p>
            <a:pPr marL="0" indent="0">
              <a:buNone/>
            </a:pPr>
            <a:endParaRPr lang="es-ES" dirty="0"/>
          </a:p>
          <a:p>
            <a:r>
              <a:rPr lang="es-ES" dirty="0" smtClean="0"/>
              <a:t>Clasificación </a:t>
            </a:r>
            <a:r>
              <a:rPr lang="es-ES" dirty="0"/>
              <a:t>para la fase nacional del programa Tierra de Oportunidades, a través del concurso formativo </a:t>
            </a:r>
            <a:r>
              <a:rPr lang="es-ES" i="1" dirty="0"/>
              <a:t>El reto de Tierra de Oportunidades </a:t>
            </a:r>
            <a:r>
              <a:rPr lang="es-ES" dirty="0"/>
              <a:t>realizado por </a:t>
            </a:r>
            <a:r>
              <a:rPr lang="es-ES" dirty="0" err="1"/>
              <a:t>CaixaBank</a:t>
            </a:r>
            <a:r>
              <a:rPr lang="es-ES" dirty="0"/>
              <a:t>, en colaboración con la Red Española de Desarrollo Rural (REDR) y Rural </a:t>
            </a:r>
            <a:r>
              <a:rPr lang="es-ES" dirty="0" err="1"/>
              <a:t>Talent</a:t>
            </a:r>
            <a:r>
              <a:rPr lang="es-ES" dirty="0"/>
              <a:t>, para visibilizar los proyectos de los emprendedores, ayudar a dinamizarlos y ponerlos en valor, así como a compartir sus experiencias con más de 200 emprendedores de diversas comarcas del país.  </a:t>
            </a:r>
          </a:p>
        </p:txBody>
      </p:sp>
    </p:spTree>
    <p:extLst>
      <p:ext uri="{BB962C8B-B14F-4D97-AF65-F5344CB8AC3E}">
        <p14:creationId xmlns:p14="http://schemas.microsoft.com/office/powerpoint/2010/main" val="4122109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solidFill>
                  <a:srgbClr val="00B0F0"/>
                </a:solidFill>
              </a:rPr>
              <a:t>Oportunidades</a:t>
            </a:r>
            <a:r>
              <a:rPr dirty="0">
                <a:solidFill>
                  <a:srgbClr val="00B0F0"/>
                </a:solidFill>
              </a:rPr>
              <a:t> </a:t>
            </a:r>
            <a:r>
              <a:rPr dirty="0" err="1">
                <a:solidFill>
                  <a:srgbClr val="00B0F0"/>
                </a:solidFill>
              </a:rPr>
              <a:t>Adicionales</a:t>
            </a:r>
            <a:endParaRPr dirty="0">
              <a:solidFill>
                <a:srgbClr val="00B0F0"/>
              </a:solidFill>
            </a:endParaRPr>
          </a:p>
        </p:txBody>
      </p:sp>
      <p:sp>
        <p:nvSpPr>
          <p:cNvPr id="3" name="Content Placeholder 2"/>
          <p:cNvSpPr>
            <a:spLocks noGrp="1"/>
          </p:cNvSpPr>
          <p:nvPr>
            <p:ph idx="1"/>
          </p:nvPr>
        </p:nvSpPr>
        <p:spPr/>
        <p:txBody>
          <a:bodyPr>
            <a:normAutofit fontScale="77500" lnSpcReduction="20000"/>
          </a:bodyPr>
          <a:lstStyle/>
          <a:p>
            <a:r>
              <a:rPr lang="es-ES" dirty="0" smtClean="0"/>
              <a:t>Ser </a:t>
            </a:r>
            <a:r>
              <a:rPr lang="es-ES" dirty="0"/>
              <a:t>uno de los 20 clasificados para </a:t>
            </a:r>
            <a:r>
              <a:rPr lang="es-ES" i="1" dirty="0"/>
              <a:t>El reto final de Tierra de Oportunidades</a:t>
            </a:r>
            <a:r>
              <a:rPr lang="es-ES" dirty="0"/>
              <a:t>, con nuevas ayudas económicas para todos los que acceden, un plan de comunicación y </a:t>
            </a:r>
            <a:r>
              <a:rPr lang="es-ES" dirty="0" err="1"/>
              <a:t>visibilización</a:t>
            </a:r>
            <a:r>
              <a:rPr lang="es-ES" dirty="0"/>
              <a:t>, así como presencia en un evento nacional para explicar sus iniciativas. </a:t>
            </a:r>
          </a:p>
          <a:p>
            <a:r>
              <a:rPr lang="es-ES" dirty="0" smtClean="0"/>
              <a:t>Optar </a:t>
            </a:r>
            <a:r>
              <a:rPr lang="es-ES" dirty="0"/>
              <a:t>a un programa de </a:t>
            </a:r>
            <a:r>
              <a:rPr lang="es-ES" dirty="0" err="1"/>
              <a:t>mentorización</a:t>
            </a:r>
            <a:r>
              <a:rPr lang="es-ES" dirty="0"/>
              <a:t> y acompañamiento personalizado, en colaboración con mentores especialistas voluntarios de la Asociación de Voluntarios de </a:t>
            </a:r>
            <a:r>
              <a:rPr lang="es-ES" dirty="0" err="1"/>
              <a:t>CaixaBank</a:t>
            </a:r>
            <a:r>
              <a:rPr lang="es-ES" dirty="0"/>
              <a:t> (más de 40 plazas disponibles). </a:t>
            </a:r>
          </a:p>
          <a:p>
            <a:r>
              <a:rPr lang="es-ES" dirty="0" smtClean="0"/>
              <a:t>Ser </a:t>
            </a:r>
            <a:r>
              <a:rPr lang="es-ES" dirty="0"/>
              <a:t>uno de los 15 proyectos presentados en la plataforma U4Impact para que un estudiante universitario realice su Trabajo de Fin de Grado (TFG) sobre algún reto de su empresa o emprendimiento (todo tipo de carreras y trabajos de investigación). </a:t>
            </a:r>
          </a:p>
          <a:p>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lvl="0"/>
            <a:r>
              <a:rPr lang="es-ES" dirty="0">
                <a:solidFill>
                  <a:srgbClr val="00B0F0"/>
                </a:solidFill>
              </a:rPr>
              <a:t>Contacto </a:t>
            </a:r>
            <a:r>
              <a:rPr lang="es-ES" dirty="0" smtClean="0">
                <a:solidFill>
                  <a:srgbClr val="00B0F0"/>
                </a:solidFill>
              </a:rPr>
              <a:t>e </a:t>
            </a:r>
            <a:r>
              <a:rPr lang="es-ES" dirty="0" err="1" smtClean="0">
                <a:solidFill>
                  <a:srgbClr val="00B0F0"/>
                </a:solidFill>
              </a:rPr>
              <a:t>Info</a:t>
            </a:r>
            <a:r>
              <a:rPr lang="es-ES" dirty="0">
                <a:solidFill>
                  <a:srgbClr val="00B0F0"/>
                </a:solidFill>
              </a:rPr>
              <a:t/>
            </a:r>
            <a:br>
              <a:rPr lang="es-ES" dirty="0">
                <a:solidFill>
                  <a:srgbClr val="00B0F0"/>
                </a:solidFill>
              </a:rPr>
            </a:br>
            <a:endParaRPr lang="es-ES" dirty="0">
              <a:solidFill>
                <a:srgbClr val="00B0F0"/>
              </a:solidFill>
            </a:endParaRPr>
          </a:p>
        </p:txBody>
      </p:sp>
      <p:sp>
        <p:nvSpPr>
          <p:cNvPr id="4" name="Rectangle 1"/>
          <p:cNvSpPr>
            <a:spLocks noGrp="1" noChangeArrowheads="1"/>
          </p:cNvSpPr>
          <p:nvPr>
            <p:ph idx="1"/>
          </p:nvPr>
        </p:nvSpPr>
        <p:spPr bwMode="auto">
          <a:xfrm>
            <a:off x="754894" y="964430"/>
            <a:ext cx="7634211" cy="53922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es-ES" dirty="0" smtClean="0"/>
              <a:t>En </a:t>
            </a:r>
            <a:r>
              <a:rPr lang="es-ES" dirty="0"/>
              <a:t>la web del GDR Campiña Jerez y Costa Noroeste hay un apartado del proyecto donde iremos actualizando la información, además de por nuestras redes </a:t>
            </a:r>
            <a:r>
              <a:rPr lang="es-ES" dirty="0" smtClean="0"/>
              <a:t>sociales</a:t>
            </a:r>
            <a:endParaRPr lang="es-ES" dirty="0"/>
          </a:p>
          <a:p>
            <a:pPr marL="0" indent="0">
              <a:buNone/>
            </a:pPr>
            <a:r>
              <a:rPr lang="es-ES" u="sng" dirty="0">
                <a:hlinkClick r:id="rId2"/>
              </a:rPr>
              <a:t>https://adrjerezcostanoroeste.com/porfolio/tierra-de-oportunidades/</a:t>
            </a:r>
            <a:r>
              <a:rPr lang="es-ES" dirty="0"/>
              <a:t> </a:t>
            </a:r>
          </a:p>
          <a:p>
            <a:pPr marL="0" marR="0" lvl="0" indent="0" algn="l" defTabSz="914400" rtl="0" eaLnBrk="0" fontAlgn="base" latinLnBrk="0" hangingPunct="0">
              <a:lnSpc>
                <a:spcPct val="100000"/>
              </a:lnSpc>
              <a:spcBef>
                <a:spcPct val="0"/>
              </a:spcBef>
              <a:spcAft>
                <a:spcPct val="0"/>
              </a:spcAft>
              <a:buClrTx/>
              <a:buSzTx/>
              <a:buFontTx/>
              <a:buChar char="•"/>
              <a:tabLst/>
            </a:pPr>
            <a:endParaRPr lang="es-ES" dirty="0"/>
          </a:p>
          <a:p>
            <a:pPr marL="0" marR="0" lvl="0" indent="0" algn="l" defTabSz="914400" rtl="0" eaLnBrk="0" fontAlgn="base" latinLnBrk="0" hangingPunct="0">
              <a:lnSpc>
                <a:spcPct val="100000"/>
              </a:lnSpc>
              <a:spcBef>
                <a:spcPct val="0"/>
              </a:spcBef>
              <a:spcAft>
                <a:spcPct val="0"/>
              </a:spcAft>
              <a:buClrTx/>
              <a:buSzTx/>
              <a:buFontTx/>
              <a:buChar char="•"/>
              <a:tabLst/>
            </a:pPr>
            <a:endParaRPr lang="es-ES" dirty="0"/>
          </a:p>
          <a:p>
            <a:pPr marL="0" marR="0" lvl="0" indent="0" algn="ctr" defTabSz="914400" rtl="0" eaLnBrk="0" fontAlgn="base" latinLnBrk="0" hangingPunct="0">
              <a:lnSpc>
                <a:spcPct val="100000"/>
              </a:lnSpc>
              <a:spcBef>
                <a:spcPct val="0"/>
              </a:spcBef>
              <a:spcAft>
                <a:spcPct val="0"/>
              </a:spcAft>
              <a:buClrTx/>
              <a:buSzTx/>
              <a:buNone/>
              <a:tabLst/>
            </a:pPr>
            <a:r>
              <a:rPr lang="es-ES" dirty="0" smtClean="0">
                <a:solidFill>
                  <a:srgbClr val="00B0F0"/>
                </a:solidFill>
              </a:rPr>
              <a:t> </a:t>
            </a:r>
            <a:r>
              <a:rPr lang="es-ES" dirty="0">
                <a:solidFill>
                  <a:srgbClr val="00B0F0"/>
                </a:solidFill>
              </a:rPr>
              <a:t>"Si tienes una idea, ¡no dudes </a:t>
            </a:r>
            <a:r>
              <a:rPr lang="es-ES" dirty="0" smtClean="0">
                <a:solidFill>
                  <a:srgbClr val="00B0F0"/>
                </a:solidFill>
              </a:rPr>
              <a:t>en contactarnos</a:t>
            </a:r>
            <a:r>
              <a:rPr lang="es-ES" dirty="0">
                <a:solidFill>
                  <a:srgbClr val="00B0F0"/>
                </a:solidFill>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4221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solidFill>
                  <a:srgbClr val="00B0F0"/>
                </a:solidFill>
              </a:rPr>
              <a:t>Convocatoria</a:t>
            </a:r>
            <a:r>
              <a:rPr dirty="0">
                <a:solidFill>
                  <a:srgbClr val="00B0F0"/>
                </a:solidFill>
              </a:rPr>
              <a:t> 2026</a:t>
            </a:r>
          </a:p>
        </p:txBody>
      </p:sp>
      <p:sp>
        <p:nvSpPr>
          <p:cNvPr id="3" name="Content Placeholder 2"/>
          <p:cNvSpPr>
            <a:spLocks noGrp="1"/>
          </p:cNvSpPr>
          <p:nvPr>
            <p:ph idx="1"/>
          </p:nvPr>
        </p:nvSpPr>
        <p:spPr/>
        <p:txBody>
          <a:bodyPr>
            <a:normAutofit fontScale="85000" lnSpcReduction="10000"/>
          </a:bodyPr>
          <a:lstStyle/>
          <a:p>
            <a:pPr marL="0" indent="0">
              <a:buNone/>
            </a:pPr>
            <a:r>
              <a:rPr lang="es-ES" dirty="0"/>
              <a:t>La entidad financiera ha firmado en abril de 2025 un nuevo acuerdo con nuestro Grupo de Desarrollo Rural con el objetivo de impulsar la creación de empleo a través de dos líneas de actuación:</a:t>
            </a:r>
          </a:p>
          <a:p>
            <a:pPr lvl="0" fontAlgn="base"/>
            <a:r>
              <a:rPr lang="es-ES" dirty="0"/>
              <a:t>Una primera fase que incluye una nueva </a:t>
            </a:r>
            <a:r>
              <a:rPr lang="es-ES" b="1" dirty="0">
                <a:solidFill>
                  <a:srgbClr val="00B0F0"/>
                </a:solidFill>
              </a:rPr>
              <a:t>Convocatoria de ayudas 2026</a:t>
            </a:r>
            <a:r>
              <a:rPr lang="es-ES" dirty="0">
                <a:solidFill>
                  <a:srgbClr val="00B0F0"/>
                </a:solidFill>
              </a:rPr>
              <a:t> </a:t>
            </a:r>
            <a:r>
              <a:rPr lang="es-ES" dirty="0"/>
              <a:t>directas a emprendedores/as rurales, que también se incorporarán a una comunidad y red de emprendimiento mayor.</a:t>
            </a:r>
          </a:p>
          <a:p>
            <a:pPr lvl="0" fontAlgn="base"/>
            <a:r>
              <a:rPr lang="es-ES" dirty="0"/>
              <a:t>Una fase de programas </a:t>
            </a:r>
            <a:r>
              <a:rPr lang="es-ES" b="1" dirty="0">
                <a:solidFill>
                  <a:srgbClr val="00B0F0"/>
                </a:solidFill>
              </a:rPr>
              <a:t>de formación y acompañamiento</a:t>
            </a:r>
            <a:r>
              <a:rPr lang="es-ES" dirty="0"/>
              <a:t> para detectar sus necesidades e impulsar nuevos proyectos.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solidFill>
                  <a:srgbClr val="00B0F0"/>
                </a:solidFill>
              </a:rPr>
              <a:t>Convocatoria</a:t>
            </a:r>
            <a:r>
              <a:rPr dirty="0">
                <a:solidFill>
                  <a:srgbClr val="00B0F0"/>
                </a:solidFill>
              </a:rPr>
              <a:t> 2026</a:t>
            </a:r>
          </a:p>
        </p:txBody>
      </p:sp>
      <p:sp>
        <p:nvSpPr>
          <p:cNvPr id="3" name="Content Placeholder 2"/>
          <p:cNvSpPr>
            <a:spLocks noGrp="1"/>
          </p:cNvSpPr>
          <p:nvPr>
            <p:ph idx="1"/>
          </p:nvPr>
        </p:nvSpPr>
        <p:spPr/>
        <p:txBody>
          <a:bodyPr/>
          <a:lstStyle/>
          <a:p>
            <a:r>
              <a:rPr lang="es-ES" dirty="0"/>
              <a:t>El programa lleva realizándose desde hace 6 ediciones, pero nuestro GDR ha participado desde 2024, siendo en 2026 la 3ª vez que </a:t>
            </a:r>
            <a:r>
              <a:rPr lang="es-ES" dirty="0" smtClean="0"/>
              <a:t>abrimos </a:t>
            </a:r>
            <a:r>
              <a:rPr lang="es-ES" dirty="0"/>
              <a:t>esta Convocatoria.</a:t>
            </a:r>
          </a:p>
          <a:p>
            <a:pPr marL="0" indent="0">
              <a:buNone/>
            </a:pPr>
            <a:endParaRPr lang="es-ES" dirty="0" smtClean="0"/>
          </a:p>
        </p:txBody>
      </p:sp>
    </p:spTree>
    <p:extLst>
      <p:ext uri="{BB962C8B-B14F-4D97-AF65-F5344CB8AC3E}">
        <p14:creationId xmlns:p14="http://schemas.microsoft.com/office/powerpoint/2010/main" val="1749311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solidFill>
                  <a:srgbClr val="00B0F0"/>
                </a:solidFill>
              </a:rPr>
              <a:t>Objeto de la </a:t>
            </a:r>
            <a:r>
              <a:rPr dirty="0" err="1" smtClean="0">
                <a:solidFill>
                  <a:srgbClr val="00B0F0"/>
                </a:solidFill>
              </a:rPr>
              <a:t>Convocatoria</a:t>
            </a:r>
            <a:r>
              <a:rPr dirty="0" smtClean="0">
                <a:solidFill>
                  <a:srgbClr val="00B0F0"/>
                </a:solidFill>
              </a:rPr>
              <a:t> </a:t>
            </a:r>
            <a:r>
              <a:rPr dirty="0">
                <a:solidFill>
                  <a:srgbClr val="00B0F0"/>
                </a:solidFill>
              </a:rPr>
              <a:t>2026</a:t>
            </a:r>
          </a:p>
        </p:txBody>
      </p:sp>
      <p:sp>
        <p:nvSpPr>
          <p:cNvPr id="3" name="Content Placeholder 2"/>
          <p:cNvSpPr>
            <a:spLocks noGrp="1"/>
          </p:cNvSpPr>
          <p:nvPr>
            <p:ph idx="1"/>
          </p:nvPr>
        </p:nvSpPr>
        <p:spPr/>
        <p:txBody>
          <a:bodyPr>
            <a:normAutofit fontScale="85000" lnSpcReduction="10000"/>
          </a:bodyPr>
          <a:lstStyle/>
          <a:p>
            <a:r>
              <a:rPr lang="es-ES" dirty="0" err="1" smtClean="0"/>
              <a:t>CaixaBank</a:t>
            </a:r>
            <a:r>
              <a:rPr lang="es-ES" dirty="0" smtClean="0"/>
              <a:t> </a:t>
            </a:r>
            <a:r>
              <a:rPr lang="es-ES" dirty="0"/>
              <a:t>organiza la convocatoria </a:t>
            </a:r>
            <a:r>
              <a:rPr lang="es-ES" i="1" dirty="0"/>
              <a:t>Tierra de Oportunidades 2026 </a:t>
            </a:r>
            <a:r>
              <a:rPr lang="es-ES" dirty="0" smtClean="0"/>
              <a:t>para </a:t>
            </a:r>
            <a:r>
              <a:rPr lang="es-ES" dirty="0"/>
              <a:t>apoyar iniciativas y proyectos de emprendimiento empresarial </a:t>
            </a:r>
            <a:r>
              <a:rPr lang="es-ES" b="1" dirty="0">
                <a:solidFill>
                  <a:srgbClr val="00B0F0"/>
                </a:solidFill>
              </a:rPr>
              <a:t>en cualquiera de los sectores o actividades económicas</a:t>
            </a:r>
            <a:r>
              <a:rPr lang="es-ES" dirty="0">
                <a:solidFill>
                  <a:srgbClr val="00B0F0"/>
                </a:solidFill>
              </a:rPr>
              <a:t> </a:t>
            </a:r>
            <a:r>
              <a:rPr lang="es-ES" dirty="0"/>
              <a:t>de estos </a:t>
            </a:r>
            <a:r>
              <a:rPr lang="es-ES" dirty="0" smtClean="0"/>
              <a:t>territorios.</a:t>
            </a:r>
            <a:endParaRPr lang="es-ES" dirty="0"/>
          </a:p>
          <a:p>
            <a:r>
              <a:rPr lang="es-ES" dirty="0"/>
              <a:t>El programa tiene como objetivo apoyar </a:t>
            </a:r>
            <a:r>
              <a:rPr lang="es-ES" b="1" dirty="0">
                <a:solidFill>
                  <a:srgbClr val="00B0F0"/>
                </a:solidFill>
              </a:rPr>
              <a:t>proyectos emprendedores ya en funcionamiento u operativos</a:t>
            </a:r>
            <a:r>
              <a:rPr lang="es-ES" dirty="0">
                <a:solidFill>
                  <a:srgbClr val="00B0F0"/>
                </a:solidFill>
              </a:rPr>
              <a:t> </a:t>
            </a:r>
            <a:r>
              <a:rPr lang="es-ES" dirty="0"/>
              <a:t>y que tengan un modelo de negocio basado en la venta de bienes o la prestación de servicios</a:t>
            </a:r>
            <a:r>
              <a:rPr lang="es-ES" dirty="0" smtClean="0"/>
              <a:t>.</a:t>
            </a:r>
          </a:p>
          <a:p>
            <a:r>
              <a:rPr dirty="0" err="1" smtClean="0"/>
              <a:t>Dirigida</a:t>
            </a:r>
            <a:r>
              <a:rPr dirty="0" smtClean="0"/>
              <a:t> </a:t>
            </a:r>
            <a:r>
              <a:rPr dirty="0"/>
              <a:t>a </a:t>
            </a:r>
            <a:r>
              <a:rPr dirty="0" err="1"/>
              <a:t>proyectos</a:t>
            </a:r>
            <a:r>
              <a:rPr dirty="0"/>
              <a:t> </a:t>
            </a:r>
            <a:r>
              <a:rPr dirty="0" smtClean="0"/>
              <a:t>en </a:t>
            </a:r>
            <a:r>
              <a:rPr dirty="0" err="1"/>
              <a:t>zonas</a:t>
            </a:r>
            <a:r>
              <a:rPr dirty="0"/>
              <a:t> </a:t>
            </a:r>
            <a:r>
              <a:rPr dirty="0" err="1"/>
              <a:t>rurales</a:t>
            </a:r>
            <a:r>
              <a:rPr dirty="0"/>
              <a:t> con </a:t>
            </a:r>
            <a:r>
              <a:rPr dirty="0" err="1"/>
              <a:t>potencial</a:t>
            </a:r>
            <a:r>
              <a:rPr dirty="0"/>
              <a:t> de </a:t>
            </a:r>
            <a:r>
              <a:rPr dirty="0" err="1"/>
              <a:t>crecimiento</a:t>
            </a:r>
            <a:r>
              <a:rPr dirty="0"/>
              <a:t> y </a:t>
            </a:r>
            <a:r>
              <a:rPr dirty="0" err="1"/>
              <a:t>generación</a:t>
            </a:r>
            <a:r>
              <a:rPr dirty="0"/>
              <a:t> de </a:t>
            </a:r>
            <a:r>
              <a:rPr dirty="0" err="1"/>
              <a:t>empleo</a:t>
            </a:r>
            <a:r>
              <a:rPr dirty="0"/>
              <a:t>.</a:t>
            </a:r>
          </a:p>
        </p:txBody>
      </p:sp>
    </p:spTree>
    <p:extLst>
      <p:ext uri="{BB962C8B-B14F-4D97-AF65-F5344CB8AC3E}">
        <p14:creationId xmlns:p14="http://schemas.microsoft.com/office/powerpoint/2010/main" val="1870803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solidFill>
                  <a:srgbClr val="00B0F0"/>
                </a:solidFill>
              </a:rPr>
              <a:t>Novedades </a:t>
            </a:r>
            <a:r>
              <a:rPr dirty="0" err="1" smtClean="0">
                <a:solidFill>
                  <a:srgbClr val="00B0F0"/>
                </a:solidFill>
              </a:rPr>
              <a:t>Convocatoria</a:t>
            </a:r>
            <a:r>
              <a:rPr dirty="0" smtClean="0">
                <a:solidFill>
                  <a:srgbClr val="00B0F0"/>
                </a:solidFill>
              </a:rPr>
              <a:t> </a:t>
            </a:r>
            <a:r>
              <a:rPr dirty="0">
                <a:solidFill>
                  <a:srgbClr val="00B0F0"/>
                </a:solidFill>
              </a:rPr>
              <a:t>2026</a:t>
            </a:r>
          </a:p>
        </p:txBody>
      </p:sp>
      <p:sp>
        <p:nvSpPr>
          <p:cNvPr id="3" name="Content Placeholder 2"/>
          <p:cNvSpPr>
            <a:spLocks noGrp="1"/>
          </p:cNvSpPr>
          <p:nvPr>
            <p:ph idx="1"/>
          </p:nvPr>
        </p:nvSpPr>
        <p:spPr/>
        <p:txBody>
          <a:bodyPr>
            <a:noAutofit/>
          </a:bodyPr>
          <a:lstStyle/>
          <a:p>
            <a:r>
              <a:rPr lang="es-ES" sz="1800" dirty="0" smtClean="0"/>
              <a:t>En </a:t>
            </a:r>
            <a:r>
              <a:rPr lang="es-ES" sz="1800" dirty="0"/>
              <a:t>2026 el programa llegará por primera vez a todas las provincias andaluzas </a:t>
            </a:r>
            <a:endParaRPr lang="es-ES" sz="1800" dirty="0" smtClean="0"/>
          </a:p>
          <a:p>
            <a:r>
              <a:rPr lang="es-ES" sz="1800" dirty="0" smtClean="0">
                <a:solidFill>
                  <a:srgbClr val="00B0F0"/>
                </a:solidFill>
              </a:rPr>
              <a:t>Los </a:t>
            </a:r>
            <a:r>
              <a:rPr lang="es-ES" sz="1800" dirty="0">
                <a:solidFill>
                  <a:srgbClr val="00B0F0"/>
                </a:solidFill>
              </a:rPr>
              <a:t>proyectos deben estar ubicados en el ámbito territorial </a:t>
            </a:r>
            <a:r>
              <a:rPr lang="es-ES" sz="1800" dirty="0"/>
              <a:t>correspondiente a las entidades colaboradoras (habrá listado de entidades y zona </a:t>
            </a:r>
            <a:r>
              <a:rPr lang="es-ES" sz="1800" dirty="0" smtClean="0"/>
              <a:t>geográfica).</a:t>
            </a:r>
            <a:endParaRPr lang="es-ES" sz="1800" dirty="0"/>
          </a:p>
          <a:p>
            <a:r>
              <a:rPr lang="es-ES" sz="1800" dirty="0"/>
              <a:t>Dirigida prioritariamente a emprendedores de municipios de menos de 5.000 habitantes, ampliable a 10.000 en algunas comarcas como la nuestra.</a:t>
            </a:r>
          </a:p>
          <a:p>
            <a:pPr marL="0" indent="0">
              <a:buNone/>
            </a:pPr>
            <a:endParaRPr lang="es-ES" sz="1800" dirty="0" smtClean="0"/>
          </a:p>
          <a:p>
            <a:pPr marL="0" indent="0">
              <a:buNone/>
            </a:pPr>
            <a:r>
              <a:rPr lang="es-ES" sz="1800" dirty="0" smtClean="0"/>
              <a:t>En </a:t>
            </a:r>
            <a:r>
              <a:rPr lang="es-ES" sz="1800" dirty="0"/>
              <a:t>el caso del ámbito de actuación de nuestro Grupo de Desarrollo Rural, para tener concordancia con el objetivo y bases del presente proyecto, se priorizarán aquellas solicitudes de municipios de hasta 5.000 habitantes y/o menos de 10.000 habitantes (caso exclusivo de Trebujena). Pero dada la peculiaridad administrativa de nuestro territorio, contemplamos estudiar como casos excepcionales, aquellas iniciativas que pese a no encuadrarse en el anterior supuesto, demuestren su contribución al desarrollo rural de las comarcas, con la excepcionalidad de incluir proyectos ubicados en núcleos de población del resto del ámbito de actuación de menos de 5.000 habitantes aunque sea con calificación inferior al municipio (Entidades Locales Autónomas, barriadas rurales y diseminados </a:t>
            </a:r>
            <a:r>
              <a:rPr lang="es-ES" sz="1800" dirty="0" err="1"/>
              <a:t>etc</a:t>
            </a:r>
            <a:r>
              <a:rPr lang="es-ES" sz="1800" dirty="0"/>
              <a:t>).</a:t>
            </a:r>
          </a:p>
        </p:txBody>
      </p:sp>
    </p:spTree>
    <p:extLst>
      <p:ext uri="{BB962C8B-B14F-4D97-AF65-F5344CB8AC3E}">
        <p14:creationId xmlns:p14="http://schemas.microsoft.com/office/powerpoint/2010/main" val="2337352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solidFill>
                  <a:srgbClr val="00B0F0"/>
                </a:solidFill>
              </a:rPr>
              <a:t>Novedades </a:t>
            </a:r>
            <a:r>
              <a:rPr dirty="0" err="1" smtClean="0">
                <a:solidFill>
                  <a:srgbClr val="00B0F0"/>
                </a:solidFill>
              </a:rPr>
              <a:t>Convocatoria</a:t>
            </a:r>
            <a:r>
              <a:rPr dirty="0" smtClean="0">
                <a:solidFill>
                  <a:srgbClr val="00B0F0"/>
                </a:solidFill>
              </a:rPr>
              <a:t> </a:t>
            </a:r>
            <a:r>
              <a:rPr dirty="0">
                <a:solidFill>
                  <a:srgbClr val="00B0F0"/>
                </a:solidFill>
              </a:rPr>
              <a:t>2026</a:t>
            </a:r>
          </a:p>
        </p:txBody>
      </p:sp>
      <p:sp>
        <p:nvSpPr>
          <p:cNvPr id="3" name="Content Placeholder 2"/>
          <p:cNvSpPr>
            <a:spLocks noGrp="1"/>
          </p:cNvSpPr>
          <p:nvPr>
            <p:ph idx="1"/>
          </p:nvPr>
        </p:nvSpPr>
        <p:spPr/>
        <p:txBody>
          <a:bodyPr>
            <a:noAutofit/>
          </a:bodyPr>
          <a:lstStyle/>
          <a:p>
            <a:r>
              <a:rPr lang="es-ES" sz="1800" dirty="0"/>
              <a:t>Mientras en anteriores convocatorias los GDR hemos publicado en nuestras web las Bases y hemos establecido los canales para presentar la documentación, en 2026 se contará con una </a:t>
            </a:r>
            <a:r>
              <a:rPr lang="es-ES" sz="1800" dirty="0">
                <a:solidFill>
                  <a:srgbClr val="00B0F0"/>
                </a:solidFill>
              </a:rPr>
              <a:t>nueva plataforma online para emprendedores única, gestionada por </a:t>
            </a:r>
            <a:r>
              <a:rPr lang="es-ES" sz="1800" dirty="0" err="1">
                <a:solidFill>
                  <a:srgbClr val="00B0F0"/>
                </a:solidFill>
              </a:rPr>
              <a:t>CaixaBank</a:t>
            </a:r>
            <a:r>
              <a:rPr lang="es-ES" sz="1800" dirty="0"/>
              <a:t>, desde la que concurrir a la Convocatoria y desde la que luego seguir participando en todo el proceso </a:t>
            </a:r>
            <a:r>
              <a:rPr lang="es-ES" sz="1800" dirty="0" smtClean="0"/>
              <a:t>posterior</a:t>
            </a:r>
            <a:r>
              <a:rPr lang="es-ES" sz="1800" dirty="0"/>
              <a:t>. </a:t>
            </a:r>
            <a:endParaRPr lang="es-ES" sz="1800" dirty="0" smtClean="0"/>
          </a:p>
          <a:p>
            <a:endParaRPr lang="es-ES" sz="1800" dirty="0" smtClean="0"/>
          </a:p>
          <a:p>
            <a:r>
              <a:rPr lang="es-ES" sz="1800" dirty="0" smtClean="0"/>
              <a:t>El </a:t>
            </a:r>
            <a:r>
              <a:rPr lang="es-ES" sz="1800" dirty="0"/>
              <a:t>Link a la web  de Tierra de Oportunidades desde la que se accederá al espacio para registrarse en la Convocatoria y subir la documentación requerida en el plazo determinado de vigencia de la Convocatoria </a:t>
            </a:r>
            <a:r>
              <a:rPr lang="es-ES" sz="1800" dirty="0" smtClean="0"/>
              <a:t>es: </a:t>
            </a:r>
          </a:p>
          <a:p>
            <a:endParaRPr lang="es-ES" sz="1800" dirty="0" smtClean="0"/>
          </a:p>
          <a:p>
            <a:pPr marL="0" indent="0" algn="ctr">
              <a:buNone/>
            </a:pPr>
            <a:r>
              <a:rPr lang="es-ES" sz="1800" u="sng" dirty="0" smtClean="0">
                <a:hlinkClick r:id="rId2"/>
              </a:rPr>
              <a:t>https</a:t>
            </a:r>
            <a:r>
              <a:rPr lang="es-ES" sz="1800" u="sng" dirty="0">
                <a:hlinkClick r:id="rId2"/>
              </a:rPr>
              <a:t>://www.tierradeoportunidades.caixabank.com/home</a:t>
            </a:r>
            <a:r>
              <a:rPr lang="es-ES" sz="1800" dirty="0"/>
              <a:t> </a:t>
            </a:r>
          </a:p>
          <a:p>
            <a:endParaRPr lang="es-ES" sz="1800" dirty="0"/>
          </a:p>
        </p:txBody>
      </p:sp>
    </p:spTree>
    <p:extLst>
      <p:ext uri="{BB962C8B-B14F-4D97-AF65-F5344CB8AC3E}">
        <p14:creationId xmlns:p14="http://schemas.microsoft.com/office/powerpoint/2010/main" val="1393391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solidFill>
                  <a:srgbClr val="00B0F0"/>
                </a:solidFill>
              </a:rPr>
              <a:t>Requisitos</a:t>
            </a:r>
            <a:r>
              <a:rPr dirty="0">
                <a:solidFill>
                  <a:srgbClr val="00B0F0"/>
                </a:solidFill>
              </a:rPr>
              <a:t> </a:t>
            </a:r>
            <a:r>
              <a:rPr dirty="0" err="1">
                <a:solidFill>
                  <a:srgbClr val="00B0F0"/>
                </a:solidFill>
              </a:rPr>
              <a:t>Generales</a:t>
            </a:r>
            <a:endParaRPr dirty="0">
              <a:solidFill>
                <a:srgbClr val="00B0F0"/>
              </a:solidFill>
            </a:endParaRPr>
          </a:p>
        </p:txBody>
      </p:sp>
      <p:sp>
        <p:nvSpPr>
          <p:cNvPr id="3" name="Content Placeholder 2"/>
          <p:cNvSpPr>
            <a:spLocks noGrp="1"/>
          </p:cNvSpPr>
          <p:nvPr>
            <p:ph idx="1"/>
          </p:nvPr>
        </p:nvSpPr>
        <p:spPr/>
        <p:txBody>
          <a:bodyPr>
            <a:normAutofit fontScale="62500" lnSpcReduction="20000"/>
          </a:bodyPr>
          <a:lstStyle/>
          <a:p>
            <a:r>
              <a:rPr lang="es-ES" dirty="0" smtClean="0"/>
              <a:t>Forma </a:t>
            </a:r>
            <a:r>
              <a:rPr lang="es-ES" dirty="0"/>
              <a:t>jurídica de autónomos o de figura societaria (sociedad limitada, sociedad anónima, sociedad civil, cooperativa o comunidad de bienes). </a:t>
            </a:r>
          </a:p>
          <a:p>
            <a:r>
              <a:rPr lang="es-ES" b="1" dirty="0" smtClean="0">
                <a:solidFill>
                  <a:srgbClr val="00B0F0"/>
                </a:solidFill>
              </a:rPr>
              <a:t>Residir</a:t>
            </a:r>
            <a:r>
              <a:rPr lang="es-ES" dirty="0" smtClean="0"/>
              <a:t> </a:t>
            </a:r>
            <a:r>
              <a:rPr lang="es-ES" dirty="0"/>
              <a:t>y </a:t>
            </a:r>
            <a:r>
              <a:rPr lang="es-ES" b="1" dirty="0">
                <a:solidFill>
                  <a:srgbClr val="00B0F0"/>
                </a:solidFill>
              </a:rPr>
              <a:t>tener activid</a:t>
            </a:r>
            <a:r>
              <a:rPr lang="es-ES" dirty="0"/>
              <a:t>ad en un municipio o localidad de las citadas </a:t>
            </a:r>
            <a:r>
              <a:rPr lang="es-ES" dirty="0" err="1" smtClean="0"/>
              <a:t>anterioremente</a:t>
            </a:r>
            <a:r>
              <a:rPr lang="es-ES" dirty="0"/>
              <a:t>. Se busca no sólo que la sede/actividad de la empresa se realice en la zona rural, sino que las personas promotoras también residan en el medio rural.</a:t>
            </a:r>
          </a:p>
          <a:p>
            <a:r>
              <a:rPr lang="es-ES" dirty="0"/>
              <a:t> </a:t>
            </a:r>
            <a:r>
              <a:rPr lang="es-ES" dirty="0" smtClean="0"/>
              <a:t>Actividad </a:t>
            </a:r>
            <a:r>
              <a:rPr lang="es-ES" dirty="0"/>
              <a:t>económica </a:t>
            </a:r>
            <a:r>
              <a:rPr lang="es-ES" b="1" dirty="0">
                <a:solidFill>
                  <a:srgbClr val="00B0F0"/>
                </a:solidFill>
              </a:rPr>
              <a:t>ya iniciada</a:t>
            </a:r>
            <a:r>
              <a:rPr lang="es-ES" dirty="0"/>
              <a:t>, sin límite de antigüedad de constitución, pero que contemple una nueva inversión, el lanzamiento de un nuevo bien o servicio, la reorientación del negocio (ampliación o diversificación) en los últimos </a:t>
            </a:r>
            <a:r>
              <a:rPr lang="es-ES" b="1" dirty="0">
                <a:solidFill>
                  <a:srgbClr val="00B0F0"/>
                </a:solidFill>
              </a:rPr>
              <a:t>dos años</a:t>
            </a:r>
            <a:r>
              <a:rPr lang="es-ES" dirty="0"/>
              <a:t>. </a:t>
            </a:r>
          </a:p>
          <a:p>
            <a:r>
              <a:rPr lang="es-ES" dirty="0" smtClean="0"/>
              <a:t>Tener </a:t>
            </a:r>
            <a:r>
              <a:rPr lang="es-ES" dirty="0"/>
              <a:t>una facturación inferior a </a:t>
            </a:r>
            <a:r>
              <a:rPr lang="es-ES" dirty="0">
                <a:solidFill>
                  <a:srgbClr val="00B0F0"/>
                </a:solidFill>
              </a:rPr>
              <a:t>300.000 euros </a:t>
            </a:r>
            <a:r>
              <a:rPr lang="es-ES" dirty="0"/>
              <a:t>en el </a:t>
            </a:r>
            <a:r>
              <a:rPr lang="es-ES" b="1" dirty="0">
                <a:solidFill>
                  <a:srgbClr val="00B0F0"/>
                </a:solidFill>
              </a:rPr>
              <a:t>ejercicio fiscal cerrado en el año 2025</a:t>
            </a:r>
            <a:r>
              <a:rPr lang="es-ES" dirty="0">
                <a:solidFill>
                  <a:srgbClr val="00B0F0"/>
                </a:solidFill>
              </a:rPr>
              <a:t> </a:t>
            </a:r>
            <a:r>
              <a:rPr lang="es-ES" dirty="0"/>
              <a:t>y, en caso de no haber facturado en dicho ejercicio, deberán tener un modelo de ingresos previsto y activado. La facturación deberá basarse principalmente en los ingresos de la comercialización de sus bienes y servicios (no exclusivamente subvenciones y/o donaciones).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solidFill>
                  <a:srgbClr val="00B0F0"/>
                </a:solidFill>
              </a:rPr>
              <a:t>Documentación</a:t>
            </a:r>
            <a:r>
              <a:rPr dirty="0">
                <a:solidFill>
                  <a:srgbClr val="00B0F0"/>
                </a:solidFill>
              </a:rPr>
              <a:t> </a:t>
            </a:r>
            <a:r>
              <a:rPr dirty="0" err="1">
                <a:solidFill>
                  <a:srgbClr val="00B0F0"/>
                </a:solidFill>
              </a:rPr>
              <a:t>Necesaria</a:t>
            </a:r>
            <a:endParaRPr dirty="0">
              <a:solidFill>
                <a:srgbClr val="00B0F0"/>
              </a:solidFill>
            </a:endParaRPr>
          </a:p>
        </p:txBody>
      </p:sp>
      <p:sp>
        <p:nvSpPr>
          <p:cNvPr id="3" name="Content Placeholder 2"/>
          <p:cNvSpPr>
            <a:spLocks noGrp="1"/>
          </p:cNvSpPr>
          <p:nvPr>
            <p:ph idx="1"/>
          </p:nvPr>
        </p:nvSpPr>
        <p:spPr/>
        <p:txBody>
          <a:bodyPr>
            <a:normAutofit fontScale="70000" lnSpcReduction="20000"/>
          </a:bodyPr>
          <a:lstStyle/>
          <a:p>
            <a:r>
              <a:rPr lang="es-ES" dirty="0" smtClean="0"/>
              <a:t>De </a:t>
            </a:r>
            <a:r>
              <a:rPr lang="es-ES" dirty="0"/>
              <a:t>manera obligatoria, se deberá presentar la candidatura completando el formulario online disponible en la web </a:t>
            </a:r>
            <a:r>
              <a:rPr lang="es-ES" u="sng" dirty="0">
                <a:hlinkClick r:id="rId2"/>
              </a:rPr>
              <a:t>http://www.caixabank.es/tierradeoportunidades</a:t>
            </a:r>
            <a:r>
              <a:rPr lang="es-ES" dirty="0"/>
              <a:t>  que contiene: </a:t>
            </a:r>
          </a:p>
          <a:p>
            <a:pPr lvl="1"/>
            <a:r>
              <a:rPr lang="es-ES" dirty="0" smtClean="0"/>
              <a:t>Información </a:t>
            </a:r>
            <a:r>
              <a:rPr lang="es-ES" dirty="0"/>
              <a:t>sobre el proyecto de emprendimiento </a:t>
            </a:r>
          </a:p>
          <a:p>
            <a:pPr lvl="1"/>
            <a:r>
              <a:rPr lang="es-ES" dirty="0" smtClean="0"/>
              <a:t>Datos </a:t>
            </a:r>
            <a:r>
              <a:rPr lang="es-ES" dirty="0"/>
              <a:t>identificativos y de contacto </a:t>
            </a:r>
          </a:p>
          <a:p>
            <a:pPr lvl="1"/>
            <a:r>
              <a:rPr lang="es-ES" dirty="0" smtClean="0"/>
              <a:t>Información </a:t>
            </a:r>
            <a:r>
              <a:rPr lang="es-ES" dirty="0"/>
              <a:t>del negocio </a:t>
            </a:r>
          </a:p>
          <a:p>
            <a:pPr lvl="1"/>
            <a:r>
              <a:rPr lang="es-ES" dirty="0" smtClean="0"/>
              <a:t>Ubicación </a:t>
            </a:r>
            <a:endParaRPr lang="es-ES" dirty="0"/>
          </a:p>
          <a:p>
            <a:pPr lvl="1"/>
            <a:r>
              <a:rPr lang="es-ES" dirty="0" smtClean="0"/>
              <a:t>Equipo </a:t>
            </a:r>
            <a:r>
              <a:rPr lang="es-ES" dirty="0"/>
              <a:t>del negocio </a:t>
            </a:r>
          </a:p>
          <a:p>
            <a:pPr lvl="1"/>
            <a:r>
              <a:rPr lang="es-ES" dirty="0" smtClean="0"/>
              <a:t>Perfiles </a:t>
            </a:r>
            <a:r>
              <a:rPr lang="es-ES" dirty="0"/>
              <a:t>en redes sociales </a:t>
            </a:r>
          </a:p>
          <a:p>
            <a:pPr lvl="1"/>
            <a:r>
              <a:rPr lang="es-ES" dirty="0" smtClean="0"/>
              <a:t>Resumen </a:t>
            </a:r>
            <a:r>
              <a:rPr lang="es-ES" dirty="0"/>
              <a:t>del negocio </a:t>
            </a:r>
          </a:p>
          <a:p>
            <a:r>
              <a:rPr dirty="0" smtClean="0"/>
              <a:t>Plan </a:t>
            </a:r>
            <a:r>
              <a:rPr dirty="0"/>
              <a:t>de </a:t>
            </a:r>
            <a:r>
              <a:rPr dirty="0" err="1"/>
              <a:t>negocio</a:t>
            </a:r>
            <a:endParaRPr dirty="0"/>
          </a:p>
          <a:p>
            <a:r>
              <a:rPr dirty="0" smtClean="0"/>
              <a:t>Alta </a:t>
            </a:r>
            <a:r>
              <a:rPr dirty="0"/>
              <a:t>de </a:t>
            </a:r>
            <a:r>
              <a:rPr dirty="0" err="1" smtClean="0"/>
              <a:t>actividad</a:t>
            </a:r>
            <a:r>
              <a:rPr lang="es-ES" dirty="0" smtClean="0"/>
              <a:t> y acreditación de facturación</a:t>
            </a:r>
          </a:p>
          <a:p>
            <a:endParaRPr dirty="0"/>
          </a:p>
          <a:p>
            <a:r>
              <a:rPr dirty="0" err="1" smtClean="0"/>
              <a:t>Documentos</a:t>
            </a:r>
            <a:r>
              <a:rPr dirty="0" smtClean="0"/>
              <a:t> </a:t>
            </a:r>
            <a:r>
              <a:rPr dirty="0" err="1"/>
              <a:t>opcionales</a:t>
            </a:r>
            <a:r>
              <a:rPr dirty="0"/>
              <a:t>: marketing, </a:t>
            </a:r>
            <a:r>
              <a:rPr dirty="0" err="1"/>
              <a:t>finanzas</a:t>
            </a:r>
            <a:r>
              <a:rPr dirty="0"/>
              <a:t>, </a:t>
            </a:r>
            <a:r>
              <a:rPr dirty="0" err="1"/>
              <a:t>equipo</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solidFill>
                  <a:srgbClr val="00B0F0"/>
                </a:solidFill>
              </a:rPr>
              <a:t>Documentación</a:t>
            </a:r>
            <a:r>
              <a:rPr dirty="0">
                <a:solidFill>
                  <a:srgbClr val="00B0F0"/>
                </a:solidFill>
              </a:rPr>
              <a:t> </a:t>
            </a:r>
            <a:r>
              <a:rPr dirty="0" err="1">
                <a:solidFill>
                  <a:srgbClr val="00B0F0"/>
                </a:solidFill>
              </a:rPr>
              <a:t>Necesaria</a:t>
            </a:r>
            <a:endParaRPr dirty="0">
              <a:solidFill>
                <a:srgbClr val="00B0F0"/>
              </a:solidFill>
            </a:endParaRPr>
          </a:p>
        </p:txBody>
      </p:sp>
      <p:sp>
        <p:nvSpPr>
          <p:cNvPr id="3" name="Content Placeholder 2"/>
          <p:cNvSpPr>
            <a:spLocks noGrp="1"/>
          </p:cNvSpPr>
          <p:nvPr>
            <p:ph idx="1"/>
          </p:nvPr>
        </p:nvSpPr>
        <p:spPr/>
        <p:txBody>
          <a:bodyPr>
            <a:normAutofit/>
          </a:bodyPr>
          <a:lstStyle/>
          <a:p>
            <a:r>
              <a:rPr lang="es-ES" dirty="0"/>
              <a:t>En la plataforma online habrá plantillas disponibles para estos documentos, pero no serán de uso obligatorio, los proyectos de emprendimiento podrán presentar los documentos según sus propios modelos.</a:t>
            </a:r>
          </a:p>
        </p:txBody>
      </p:sp>
    </p:spTree>
    <p:extLst>
      <p:ext uri="{BB962C8B-B14F-4D97-AF65-F5344CB8AC3E}">
        <p14:creationId xmlns:p14="http://schemas.microsoft.com/office/powerpoint/2010/main" val="4109869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TotalTime>
  <Words>1173</Words>
  <Application>Microsoft Office PowerPoint</Application>
  <PresentationFormat>Presentación en pantalla (4:3)</PresentationFormat>
  <Paragraphs>87</Paragraphs>
  <Slides>15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Calibri</vt:lpstr>
      <vt:lpstr>Office Theme</vt:lpstr>
      <vt:lpstr>Tierra de Oportunidades</vt:lpstr>
      <vt:lpstr>Convocatoria 2026</vt:lpstr>
      <vt:lpstr>Convocatoria 2026</vt:lpstr>
      <vt:lpstr>Objeto de la Convocatoria 2026</vt:lpstr>
      <vt:lpstr>Novedades Convocatoria 2026</vt:lpstr>
      <vt:lpstr>Novedades Convocatoria 2026</vt:lpstr>
      <vt:lpstr>Requisitos Generales</vt:lpstr>
      <vt:lpstr>Documentación Necesaria</vt:lpstr>
      <vt:lpstr>Documentación Necesaria</vt:lpstr>
      <vt:lpstr>Plazos</vt:lpstr>
      <vt:lpstr>Criterios de Valoración</vt:lpstr>
      <vt:lpstr>Resolución </vt:lpstr>
      <vt:lpstr>Reconocimientos y Premios</vt:lpstr>
      <vt:lpstr>Oportunidades Adicionales</vt:lpstr>
      <vt:lpstr>Contacto e Info </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Tierra de Oportunidades 2026</dc:title>
  <dc:subject/>
  <dc:creator/>
  <cp:keywords/>
  <dc:description>generated using python-pptx</dc:description>
  <cp:lastModifiedBy>usuario 13</cp:lastModifiedBy>
  <cp:revision>8</cp:revision>
  <dcterms:created xsi:type="dcterms:W3CDTF">2013-01-27T09:14:16Z</dcterms:created>
  <dcterms:modified xsi:type="dcterms:W3CDTF">2026-05-06T07:37:09Z</dcterms:modified>
  <cp:category/>
</cp:coreProperties>
</file>